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4" r:id="rId4"/>
    <p:sldId id="257" r:id="rId5"/>
    <p:sldId id="258" r:id="rId6"/>
    <p:sldId id="259" r:id="rId7"/>
    <p:sldId id="260" r:id="rId8"/>
    <p:sldId id="261" r:id="rId9"/>
    <p:sldId id="263" r:id="rId10"/>
    <p:sldId id="26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12709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54823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195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59551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638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951444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3570475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104355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81788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F3E7-50F2-401A-990A-FC641CD21E84}" type="datetimeFigureOut">
              <a:rPr lang="en-GB" smtClean="0"/>
              <a:t>23/06/2022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131261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D1F3E7-50F2-401A-990A-FC641CD21E8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87870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D1F3E7-50F2-401A-990A-FC641CD21E84}" type="datetimeFigureOut">
              <a:rPr lang="en-GB" smtClean="0"/>
              <a:t>23/06/2022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092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D1F3E7-50F2-401A-990A-FC641CD21E84}" type="datetimeFigureOut">
              <a:rPr lang="en-GB" smtClean="0"/>
              <a:t>23/06/2022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81859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1F3E7-50F2-401A-990A-FC641CD21E84}" type="datetimeFigureOut">
              <a:rPr lang="en-GB" smtClean="0"/>
              <a:t>23/06/2022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197022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D1F3E7-50F2-401A-990A-FC641CD21E8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58472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D1F3E7-50F2-401A-990A-FC641CD21E84}" type="datetimeFigureOut">
              <a:rPr lang="en-GB" smtClean="0"/>
              <a:t>23/06/2022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C2C34F-72DB-4DB6-89A5-40E996467B1E}" type="slidenum">
              <a:rPr lang="en-GB" smtClean="0"/>
              <a:t>‹#›</a:t>
            </a:fld>
            <a:endParaRPr lang="en-GB"/>
          </a:p>
        </p:txBody>
      </p:sp>
    </p:spTree>
    <p:extLst>
      <p:ext uri="{BB962C8B-B14F-4D97-AF65-F5344CB8AC3E}">
        <p14:creationId xmlns:p14="http://schemas.microsoft.com/office/powerpoint/2010/main" val="219493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1F3E7-50F2-401A-990A-FC641CD21E84}" type="datetimeFigureOut">
              <a:rPr lang="en-GB" smtClean="0"/>
              <a:t>23/06/2022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C2C34F-72DB-4DB6-89A5-40E996467B1E}" type="slidenum">
              <a:rPr lang="en-GB" smtClean="0"/>
              <a:t>‹#›</a:t>
            </a:fld>
            <a:endParaRPr lang="en-GB"/>
          </a:p>
        </p:txBody>
      </p:sp>
    </p:spTree>
    <p:extLst>
      <p:ext uri="{BB962C8B-B14F-4D97-AF65-F5344CB8AC3E}">
        <p14:creationId xmlns:p14="http://schemas.microsoft.com/office/powerpoint/2010/main" val="183298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63065/2018_key_stage_2_teacher_assessment_exemplification_science.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14059"/>
            <a:ext cx="7766936" cy="1646302"/>
          </a:xfrm>
        </p:spPr>
        <p:txBody>
          <a:bodyPr/>
          <a:lstStyle/>
          <a:p>
            <a:r>
              <a:rPr lang="en-GB" dirty="0" smtClean="0"/>
              <a:t>Science at Banwell</a:t>
            </a:r>
            <a:br>
              <a:rPr lang="en-GB" dirty="0" smtClean="0"/>
            </a:br>
            <a:r>
              <a:rPr lang="en-GB" dirty="0" smtClean="0"/>
              <a:t> </a:t>
            </a:r>
            <a:endParaRPr lang="en-GB" dirty="0"/>
          </a:p>
        </p:txBody>
      </p:sp>
      <p:sp>
        <p:nvSpPr>
          <p:cNvPr id="3" name="Subtitle 2"/>
          <p:cNvSpPr>
            <a:spLocks noGrp="1"/>
          </p:cNvSpPr>
          <p:nvPr>
            <p:ph type="subTitle" idx="1"/>
          </p:nvPr>
        </p:nvSpPr>
        <p:spPr/>
        <p:txBody>
          <a:bodyPr>
            <a:normAutofit fontScale="85000" lnSpcReduction="20000"/>
          </a:bodyPr>
          <a:lstStyle/>
          <a:p>
            <a:r>
              <a:rPr lang="en-GB" sz="4000" b="1" dirty="0" smtClean="0"/>
              <a:t>Expectation in recording </a:t>
            </a:r>
          </a:p>
          <a:p>
            <a:r>
              <a:rPr lang="en-GB" sz="4000" b="1" dirty="0" smtClean="0"/>
              <a:t>scientific learning</a:t>
            </a:r>
            <a:endParaRPr lang="en-GB" sz="4000" b="1" dirty="0"/>
          </a:p>
        </p:txBody>
      </p:sp>
    </p:spTree>
    <p:extLst>
      <p:ext uri="{BB962C8B-B14F-4D97-AF65-F5344CB8AC3E}">
        <p14:creationId xmlns:p14="http://schemas.microsoft.com/office/powerpoint/2010/main" val="40492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a:t>
            </a:r>
            <a:br>
              <a:rPr lang="en-GB" dirty="0" smtClean="0"/>
            </a:br>
            <a:r>
              <a:rPr lang="en-GB" dirty="0" smtClean="0"/>
              <a:t>observations</a:t>
            </a:r>
            <a:endParaRPr lang="en-GB" dirty="0"/>
          </a:p>
        </p:txBody>
      </p:sp>
      <p:pic>
        <p:nvPicPr>
          <p:cNvPr id="3" name="Picture 2"/>
          <p:cNvPicPr>
            <a:picLocks noChangeAspect="1"/>
          </p:cNvPicPr>
          <p:nvPr/>
        </p:nvPicPr>
        <p:blipFill>
          <a:blip r:embed="rId2"/>
          <a:stretch>
            <a:fillRect/>
          </a:stretch>
        </p:blipFill>
        <p:spPr>
          <a:xfrm>
            <a:off x="4099124" y="438150"/>
            <a:ext cx="4682926" cy="6185470"/>
          </a:xfrm>
          <a:prstGeom prst="rect">
            <a:avLst/>
          </a:prstGeom>
        </p:spPr>
      </p:pic>
      <p:sp>
        <p:nvSpPr>
          <p:cNvPr id="4" name="TextBox 3"/>
          <p:cNvSpPr txBox="1"/>
          <p:nvPr/>
        </p:nvSpPr>
        <p:spPr>
          <a:xfrm>
            <a:off x="677334" y="2266950"/>
            <a:ext cx="3294591" cy="923330"/>
          </a:xfrm>
          <a:prstGeom prst="rect">
            <a:avLst/>
          </a:prstGeom>
          <a:noFill/>
        </p:spPr>
        <p:txBody>
          <a:bodyPr wrap="square" rtlCol="0">
            <a:spAutoFit/>
          </a:bodyPr>
          <a:lstStyle/>
          <a:p>
            <a:r>
              <a:rPr lang="en-GB" dirty="0" smtClean="0"/>
              <a:t>KS2 – children describe observations as a narrative where applicable.</a:t>
            </a:r>
            <a:endParaRPr lang="en-GB" dirty="0"/>
          </a:p>
        </p:txBody>
      </p:sp>
    </p:spTree>
    <p:extLst>
      <p:ext uri="{BB962C8B-B14F-4D97-AF65-F5344CB8AC3E}">
        <p14:creationId xmlns:p14="http://schemas.microsoft.com/office/powerpoint/2010/main" val="168923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7760" y="419100"/>
            <a:ext cx="6969090" cy="6086927"/>
          </a:xfrm>
          <a:prstGeom prst="rect">
            <a:avLst/>
          </a:prstGeom>
        </p:spPr>
      </p:pic>
      <p:sp>
        <p:nvSpPr>
          <p:cNvPr id="2" name="Title 1"/>
          <p:cNvSpPr>
            <a:spLocks noGrp="1"/>
          </p:cNvSpPr>
          <p:nvPr>
            <p:ph type="title"/>
          </p:nvPr>
        </p:nvSpPr>
        <p:spPr/>
        <p:txBody>
          <a:bodyPr/>
          <a:lstStyle/>
          <a:p>
            <a:r>
              <a:rPr lang="en-GB" dirty="0"/>
              <a:t>Examples of </a:t>
            </a:r>
            <a:br>
              <a:rPr lang="en-GB" dirty="0"/>
            </a:br>
            <a:r>
              <a:rPr lang="en-GB" dirty="0"/>
              <a:t>observations</a:t>
            </a:r>
          </a:p>
        </p:txBody>
      </p:sp>
      <p:sp>
        <p:nvSpPr>
          <p:cNvPr id="4" name="TextBox 3"/>
          <p:cNvSpPr txBox="1"/>
          <p:nvPr/>
        </p:nvSpPr>
        <p:spPr>
          <a:xfrm>
            <a:off x="317535" y="2339975"/>
            <a:ext cx="2073240" cy="2031325"/>
          </a:xfrm>
          <a:prstGeom prst="rect">
            <a:avLst/>
          </a:prstGeom>
          <a:noFill/>
        </p:spPr>
        <p:txBody>
          <a:bodyPr wrap="square" rtlCol="0">
            <a:spAutoFit/>
          </a:bodyPr>
          <a:lstStyle/>
          <a:p>
            <a:r>
              <a:rPr lang="en-GB" dirty="0" smtClean="0"/>
              <a:t>KS1 – lots of diagrams (not pictures – explain that pictures illustrate, whilst diagrams help us to understand)</a:t>
            </a:r>
            <a:endParaRPr lang="en-GB" dirty="0"/>
          </a:p>
        </p:txBody>
      </p:sp>
    </p:spTree>
    <p:extLst>
      <p:ext uri="{BB962C8B-B14F-4D97-AF65-F5344CB8AC3E}">
        <p14:creationId xmlns:p14="http://schemas.microsoft.com/office/powerpoint/2010/main" val="195089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Required </a:t>
            </a:r>
            <a:r>
              <a:rPr lang="en-GB" dirty="0" err="1" smtClean="0"/>
              <a:t>practicals</a:t>
            </a:r>
            <a:endParaRPr lang="en-GB" dirty="0"/>
          </a:p>
        </p:txBody>
      </p:sp>
      <p:sp>
        <p:nvSpPr>
          <p:cNvPr id="3" name="TextBox 2"/>
          <p:cNvSpPr txBox="1"/>
          <p:nvPr/>
        </p:nvSpPr>
        <p:spPr>
          <a:xfrm>
            <a:off x="677334" y="1352550"/>
            <a:ext cx="7886700" cy="5447645"/>
          </a:xfrm>
          <a:prstGeom prst="rect">
            <a:avLst/>
          </a:prstGeom>
          <a:noFill/>
        </p:spPr>
        <p:txBody>
          <a:bodyPr wrap="square" rtlCol="0">
            <a:spAutoFit/>
          </a:bodyPr>
          <a:lstStyle/>
          <a:p>
            <a:r>
              <a:rPr lang="en-GB" dirty="0" smtClean="0"/>
              <a:t>Each term, (6 times a year) children will complete a required practical for the unit that that they are currently working on.  The details of the practical are laid out in the medium term planning documents.</a:t>
            </a:r>
          </a:p>
          <a:p>
            <a:endParaRPr lang="en-GB" dirty="0"/>
          </a:p>
          <a:p>
            <a:r>
              <a:rPr lang="en-GB" dirty="0" smtClean="0"/>
              <a:t>With a required practical, children are expected to complete and record the whole scientific process as outlined in the slides below.  With other practical sessions, it may be more appropriate to only record part of the process in detail.</a:t>
            </a:r>
          </a:p>
          <a:p>
            <a:endParaRPr lang="en-GB" dirty="0" smtClean="0"/>
          </a:p>
          <a:p>
            <a:r>
              <a:rPr lang="en-GB" dirty="0" smtClean="0"/>
              <a:t>Teachers are encouraged to teach practical sessions regularly.  In some cases it will be more appropriate for the teacher to undertake the practical work – particularly where a known fact is being demonstrated (e.g., that salt can be separated from water by evaporation) and where it will be easy for a child to not recreate the expected result, leading to a misconception.  Children should be given the chance to explore in an individual practical activity where a genuine uncertainty exists in the results, or where patterns can be observed.</a:t>
            </a:r>
            <a:endParaRPr lang="en-GB" dirty="0" smtClean="0"/>
          </a:p>
          <a:p>
            <a:endParaRPr lang="en-GB" sz="1200" dirty="0"/>
          </a:p>
          <a:p>
            <a:endParaRPr lang="en-GB" sz="1200" dirty="0" smtClean="0"/>
          </a:p>
          <a:p>
            <a:endParaRPr lang="en-GB" dirty="0"/>
          </a:p>
        </p:txBody>
      </p:sp>
    </p:spTree>
    <p:extLst>
      <p:ext uri="{BB962C8B-B14F-4D97-AF65-F5344CB8AC3E}">
        <p14:creationId xmlns:p14="http://schemas.microsoft.com/office/powerpoint/2010/main" val="27753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practical work</a:t>
            </a:r>
            <a:endParaRPr lang="en-GB" dirty="0"/>
          </a:p>
        </p:txBody>
      </p:sp>
      <p:sp>
        <p:nvSpPr>
          <p:cNvPr id="3" name="TextBox 2"/>
          <p:cNvSpPr txBox="1"/>
          <p:nvPr/>
        </p:nvSpPr>
        <p:spPr>
          <a:xfrm>
            <a:off x="677334" y="1352550"/>
            <a:ext cx="7886700" cy="5786199"/>
          </a:xfrm>
          <a:prstGeom prst="rect">
            <a:avLst/>
          </a:prstGeom>
          <a:noFill/>
        </p:spPr>
        <p:txBody>
          <a:bodyPr wrap="square" rtlCol="0">
            <a:spAutoFit/>
          </a:bodyPr>
          <a:lstStyle/>
          <a:p>
            <a:r>
              <a:rPr lang="en-GB" dirty="0" smtClean="0"/>
              <a:t>Children should be able to record their practical work in writing, using the agreed format:</a:t>
            </a:r>
          </a:p>
          <a:p>
            <a:endParaRPr lang="en-GB" dirty="0"/>
          </a:p>
          <a:p>
            <a:r>
              <a:rPr lang="en-GB" b="1" dirty="0" smtClean="0">
                <a:solidFill>
                  <a:schemeClr val="accent2"/>
                </a:solidFill>
              </a:rPr>
              <a:t>Question</a:t>
            </a:r>
          </a:p>
          <a:p>
            <a:r>
              <a:rPr lang="en-GB" b="1" dirty="0" smtClean="0">
                <a:solidFill>
                  <a:schemeClr val="accent2"/>
                </a:solidFill>
              </a:rPr>
              <a:t>Prediction</a:t>
            </a:r>
          </a:p>
          <a:p>
            <a:r>
              <a:rPr lang="en-GB" b="1" dirty="0" smtClean="0">
                <a:solidFill>
                  <a:schemeClr val="accent2"/>
                </a:solidFill>
              </a:rPr>
              <a:t>Method</a:t>
            </a:r>
            <a:r>
              <a:rPr lang="en-GB" dirty="0" smtClean="0"/>
              <a:t> (usually as an image)</a:t>
            </a:r>
          </a:p>
          <a:p>
            <a:r>
              <a:rPr lang="en-GB" b="1" dirty="0" smtClean="0">
                <a:solidFill>
                  <a:schemeClr val="accent2"/>
                </a:solidFill>
              </a:rPr>
              <a:t>Results</a:t>
            </a:r>
          </a:p>
          <a:p>
            <a:r>
              <a:rPr lang="en-GB" b="1" dirty="0" smtClean="0">
                <a:solidFill>
                  <a:schemeClr val="accent2"/>
                </a:solidFill>
              </a:rPr>
              <a:t>Conclusion</a:t>
            </a:r>
            <a:r>
              <a:rPr lang="en-GB" dirty="0" smtClean="0"/>
              <a:t> (answer the question)</a:t>
            </a:r>
          </a:p>
          <a:p>
            <a:r>
              <a:rPr lang="en-GB" b="1" dirty="0" smtClean="0">
                <a:solidFill>
                  <a:schemeClr val="accent2"/>
                </a:solidFill>
              </a:rPr>
              <a:t>Evaluation</a:t>
            </a:r>
            <a:r>
              <a:rPr lang="en-GB" dirty="0" smtClean="0"/>
              <a:t> (what went well, what to change, what to investigate that is 	related next)</a:t>
            </a:r>
          </a:p>
          <a:p>
            <a:endParaRPr lang="en-GB" dirty="0"/>
          </a:p>
          <a:p>
            <a:r>
              <a:rPr lang="en-GB" dirty="0" smtClean="0"/>
              <a:t>Practical work should take almost all of the science lesson – writing up the practical should either be separated into a writing session with a focus on accurate non-fiction writing, or some elements should be written up by the teacher where appropriate.</a:t>
            </a:r>
          </a:p>
          <a:p>
            <a:endParaRPr lang="en-GB" dirty="0"/>
          </a:p>
          <a:p>
            <a:r>
              <a:rPr lang="en-GB" dirty="0" smtClean="0"/>
              <a:t>The example below, is a full example from the 2018 </a:t>
            </a:r>
            <a:r>
              <a:rPr lang="en-GB" dirty="0" err="1" smtClean="0"/>
              <a:t>DfE</a:t>
            </a:r>
            <a:r>
              <a:rPr lang="en-GB" dirty="0" smtClean="0"/>
              <a:t> science assessment exemplification </a:t>
            </a:r>
            <a:r>
              <a:rPr lang="en-GB" dirty="0"/>
              <a:t>document: </a:t>
            </a:r>
            <a:r>
              <a:rPr lang="en-GB" sz="1200" dirty="0">
                <a:hlinkClick r:id="rId2"/>
              </a:rPr>
              <a:t>https://</a:t>
            </a:r>
            <a:r>
              <a:rPr lang="en-GB" sz="1200" dirty="0" smtClean="0">
                <a:hlinkClick r:id="rId2"/>
              </a:rPr>
              <a:t>assets.publishing.service.gov.uk/government/uploads/system/uploads/attachment_data/file/763065/2018_key_stage_2_teacher_assessment_exemplification_science.pdf</a:t>
            </a:r>
            <a:endParaRPr lang="en-GB" sz="1200" dirty="0" smtClean="0"/>
          </a:p>
          <a:p>
            <a:endParaRPr lang="en-GB" dirty="0"/>
          </a:p>
        </p:txBody>
      </p:sp>
    </p:spTree>
    <p:extLst>
      <p:ext uri="{BB962C8B-B14F-4D97-AF65-F5344CB8AC3E}">
        <p14:creationId xmlns:p14="http://schemas.microsoft.com/office/powerpoint/2010/main" val="371864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149" y="244341"/>
            <a:ext cx="5605734" cy="6550521"/>
          </a:xfrm>
          <a:prstGeom prst="rect">
            <a:avLst/>
          </a:prstGeom>
        </p:spPr>
      </p:pic>
      <p:sp>
        <p:nvSpPr>
          <p:cNvPr id="3" name="TextBox 2"/>
          <p:cNvSpPr txBox="1"/>
          <p:nvPr/>
        </p:nvSpPr>
        <p:spPr>
          <a:xfrm>
            <a:off x="6853646" y="1776549"/>
            <a:ext cx="2943497" cy="3600986"/>
          </a:xfrm>
          <a:prstGeom prst="rect">
            <a:avLst/>
          </a:prstGeom>
          <a:noFill/>
        </p:spPr>
        <p:txBody>
          <a:bodyPr wrap="square" rtlCol="0">
            <a:spAutoFit/>
          </a:bodyPr>
          <a:lstStyle/>
          <a:p>
            <a:r>
              <a:rPr lang="en-GB" dirty="0" smtClean="0"/>
              <a:t>Teacher information</a:t>
            </a:r>
          </a:p>
          <a:p>
            <a:r>
              <a:rPr lang="en-GB" sz="1400" dirty="0" smtClean="0"/>
              <a:t>This investigation is from the KS2 Science exemplification materials published by the </a:t>
            </a:r>
            <a:r>
              <a:rPr lang="en-GB" sz="1400" dirty="0" err="1" smtClean="0"/>
              <a:t>DfE</a:t>
            </a:r>
            <a:r>
              <a:rPr lang="en-GB" sz="1400" dirty="0" smtClean="0"/>
              <a:t> in 2018.</a:t>
            </a:r>
          </a:p>
          <a:p>
            <a:r>
              <a:rPr lang="en-GB" sz="1400" dirty="0" smtClean="0"/>
              <a:t>At Banwell Primary, we would expect this level of detail and presentation, but not every element of the investigation to be written by the pupil for every lesson, or the focus is too heavily writing-based.  Be clear as to which element you wish the pupils to focus on and where appropriate, type up other elements of the investigation prior to the lesson.</a:t>
            </a:r>
            <a:endParaRPr lang="en-GB" sz="1400" dirty="0"/>
          </a:p>
        </p:txBody>
      </p:sp>
    </p:spTree>
    <p:extLst>
      <p:ext uri="{BB962C8B-B14F-4D97-AF65-F5344CB8AC3E}">
        <p14:creationId xmlns:p14="http://schemas.microsoft.com/office/powerpoint/2010/main" val="107529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7288" y="670559"/>
            <a:ext cx="4637175" cy="5930537"/>
          </a:xfrm>
          <a:prstGeom prst="rect">
            <a:avLst/>
          </a:prstGeom>
        </p:spPr>
      </p:pic>
      <p:sp>
        <p:nvSpPr>
          <p:cNvPr id="3" name="TextBox 2"/>
          <p:cNvSpPr txBox="1"/>
          <p:nvPr/>
        </p:nvSpPr>
        <p:spPr>
          <a:xfrm>
            <a:off x="357051" y="3108961"/>
            <a:ext cx="3179311" cy="1754326"/>
          </a:xfrm>
          <a:prstGeom prst="rect">
            <a:avLst/>
          </a:prstGeom>
          <a:noFill/>
        </p:spPr>
        <p:txBody>
          <a:bodyPr wrap="square" rtlCol="0">
            <a:spAutoFit/>
          </a:bodyPr>
          <a:lstStyle/>
          <a:p>
            <a:r>
              <a:rPr lang="en-GB" dirty="0" smtClean="0"/>
              <a:t>Use the school’s marking policy in Science, as in other lessons. If you highlight a word, make sure that you have verbally explained how it could be improved.</a:t>
            </a:r>
            <a:endParaRPr lang="en-GB" dirty="0"/>
          </a:p>
        </p:txBody>
      </p:sp>
      <p:sp>
        <p:nvSpPr>
          <p:cNvPr id="4" name="TextBox 3"/>
          <p:cNvSpPr txBox="1"/>
          <p:nvPr/>
        </p:nvSpPr>
        <p:spPr>
          <a:xfrm>
            <a:off x="418011" y="901840"/>
            <a:ext cx="3449277" cy="1477328"/>
          </a:xfrm>
          <a:prstGeom prst="rect">
            <a:avLst/>
          </a:prstGeom>
          <a:noFill/>
        </p:spPr>
        <p:txBody>
          <a:bodyPr wrap="square" rtlCol="0">
            <a:spAutoFit/>
          </a:bodyPr>
          <a:lstStyle/>
          <a:p>
            <a:r>
              <a:rPr lang="en-GB" dirty="0" smtClean="0"/>
              <a:t>At the top of the page, include a WALT, and the word (Science) in brackets so that children are clear that this is the subject that they are learning.</a:t>
            </a:r>
            <a:endParaRPr lang="en-GB" dirty="0"/>
          </a:p>
        </p:txBody>
      </p:sp>
      <p:cxnSp>
        <p:nvCxnSpPr>
          <p:cNvPr id="6" name="Straight Arrow Connector 5"/>
          <p:cNvCxnSpPr>
            <a:endCxn id="9" idx="1"/>
          </p:cNvCxnSpPr>
          <p:nvPr/>
        </p:nvCxnSpPr>
        <p:spPr>
          <a:xfrm flipV="1">
            <a:off x="2686050" y="439727"/>
            <a:ext cx="1270635" cy="397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3"/>
          </p:cNvCxnSpPr>
          <p:nvPr/>
        </p:nvCxnSpPr>
        <p:spPr>
          <a:xfrm flipV="1">
            <a:off x="3536362" y="3701147"/>
            <a:ext cx="486998" cy="284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6685" y="255061"/>
            <a:ext cx="3933641" cy="369332"/>
          </a:xfrm>
          <a:prstGeom prst="rect">
            <a:avLst/>
          </a:prstGeom>
          <a:noFill/>
        </p:spPr>
        <p:txBody>
          <a:bodyPr wrap="none" rtlCol="0">
            <a:spAutoFit/>
          </a:bodyPr>
          <a:lstStyle/>
          <a:p>
            <a:r>
              <a:rPr lang="en-GB" dirty="0" smtClean="0"/>
              <a:t>WALT: Carry out a fair test (Science)</a:t>
            </a:r>
            <a:endParaRPr lang="en-GB" dirty="0"/>
          </a:p>
        </p:txBody>
      </p:sp>
    </p:spTree>
    <p:extLst>
      <p:ext uri="{BB962C8B-B14F-4D97-AF65-F5344CB8AC3E}">
        <p14:creationId xmlns:p14="http://schemas.microsoft.com/office/powerpoint/2010/main" val="337356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131" y="435428"/>
            <a:ext cx="4444480" cy="6052885"/>
          </a:xfrm>
          <a:prstGeom prst="rect">
            <a:avLst/>
          </a:prstGeom>
        </p:spPr>
      </p:pic>
    </p:spTree>
    <p:extLst>
      <p:ext uri="{BB962C8B-B14F-4D97-AF65-F5344CB8AC3E}">
        <p14:creationId xmlns:p14="http://schemas.microsoft.com/office/powerpoint/2010/main" val="226622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6359" y="539932"/>
            <a:ext cx="4712461" cy="5843451"/>
          </a:xfrm>
          <a:prstGeom prst="rect">
            <a:avLst/>
          </a:prstGeom>
        </p:spPr>
      </p:pic>
    </p:spTree>
    <p:extLst>
      <p:ext uri="{BB962C8B-B14F-4D97-AF65-F5344CB8AC3E}">
        <p14:creationId xmlns:p14="http://schemas.microsoft.com/office/powerpoint/2010/main" val="333270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tables of results:</a:t>
            </a:r>
            <a:endParaRPr lang="en-GB" dirty="0"/>
          </a:p>
        </p:txBody>
      </p:sp>
      <p:pic>
        <p:nvPicPr>
          <p:cNvPr id="3" name="Picture 2"/>
          <p:cNvPicPr>
            <a:picLocks noChangeAspect="1"/>
          </p:cNvPicPr>
          <p:nvPr/>
        </p:nvPicPr>
        <p:blipFill>
          <a:blip r:embed="rId2"/>
          <a:stretch>
            <a:fillRect/>
          </a:stretch>
        </p:blipFill>
        <p:spPr>
          <a:xfrm>
            <a:off x="566737" y="1930400"/>
            <a:ext cx="6545141" cy="2223589"/>
          </a:xfrm>
          <a:prstGeom prst="rect">
            <a:avLst/>
          </a:prstGeom>
        </p:spPr>
      </p:pic>
      <p:sp>
        <p:nvSpPr>
          <p:cNvPr id="4" name="Oval 3"/>
          <p:cNvSpPr/>
          <p:nvPr/>
        </p:nvSpPr>
        <p:spPr>
          <a:xfrm>
            <a:off x="5210447" y="1930400"/>
            <a:ext cx="1628503" cy="256032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11878" y="1930400"/>
            <a:ext cx="2879847" cy="3139321"/>
          </a:xfrm>
          <a:prstGeom prst="rect">
            <a:avLst/>
          </a:prstGeom>
          <a:noFill/>
        </p:spPr>
        <p:txBody>
          <a:bodyPr wrap="square" rtlCol="0">
            <a:spAutoFit/>
          </a:bodyPr>
          <a:lstStyle/>
          <a:p>
            <a:r>
              <a:rPr lang="en-GB" dirty="0" smtClean="0"/>
              <a:t>This again is an example from the 2018 booklet.  Whilst the idea of calculating an average is a good one, I don’t think that the results here have meaning or demonstrate understanding.  We should expect results that children can explain to us.</a:t>
            </a:r>
            <a:endParaRPr lang="en-GB" dirty="0"/>
          </a:p>
        </p:txBody>
      </p:sp>
      <p:sp>
        <p:nvSpPr>
          <p:cNvPr id="6" name="TextBox 5"/>
          <p:cNvSpPr txBox="1"/>
          <p:nvPr/>
        </p:nvSpPr>
        <p:spPr>
          <a:xfrm>
            <a:off x="900248" y="4611191"/>
            <a:ext cx="5124450" cy="2031325"/>
          </a:xfrm>
          <a:prstGeom prst="rect">
            <a:avLst/>
          </a:prstGeom>
          <a:noFill/>
        </p:spPr>
        <p:txBody>
          <a:bodyPr wrap="square" rtlCol="0">
            <a:spAutoFit/>
          </a:bodyPr>
          <a:lstStyle/>
          <a:p>
            <a:r>
              <a:rPr lang="en-GB" dirty="0" smtClean="0"/>
              <a:t>In KS2, we should build to the point that by the end of Year 3, children can draw their own tables and add their own labels. This will need to be explicitly taught and practised.  Some children will continue to need support with this throughout KS2 and may need to have tables drawn/printed for them.</a:t>
            </a:r>
            <a:endParaRPr lang="en-GB" dirty="0"/>
          </a:p>
        </p:txBody>
      </p:sp>
    </p:spTree>
    <p:extLst>
      <p:ext uri="{BB962C8B-B14F-4D97-AF65-F5344CB8AC3E}">
        <p14:creationId xmlns:p14="http://schemas.microsoft.com/office/powerpoint/2010/main" val="7890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tables of results:</a:t>
            </a:r>
          </a:p>
        </p:txBody>
      </p:sp>
      <p:pic>
        <p:nvPicPr>
          <p:cNvPr id="3" name="Picture 2"/>
          <p:cNvPicPr>
            <a:picLocks noChangeAspect="1"/>
          </p:cNvPicPr>
          <p:nvPr/>
        </p:nvPicPr>
        <p:blipFill>
          <a:blip r:embed="rId2"/>
          <a:stretch>
            <a:fillRect/>
          </a:stretch>
        </p:blipFill>
        <p:spPr>
          <a:xfrm>
            <a:off x="1147763" y="2041526"/>
            <a:ext cx="4224338" cy="4466652"/>
          </a:xfrm>
          <a:prstGeom prst="rect">
            <a:avLst/>
          </a:prstGeom>
        </p:spPr>
      </p:pic>
      <p:sp>
        <p:nvSpPr>
          <p:cNvPr id="4" name="TextBox 3"/>
          <p:cNvSpPr txBox="1"/>
          <p:nvPr/>
        </p:nvSpPr>
        <p:spPr>
          <a:xfrm>
            <a:off x="5943601" y="2486025"/>
            <a:ext cx="3829050" cy="923330"/>
          </a:xfrm>
          <a:prstGeom prst="rect">
            <a:avLst/>
          </a:prstGeom>
          <a:noFill/>
        </p:spPr>
        <p:txBody>
          <a:bodyPr wrap="square" rtlCol="0">
            <a:spAutoFit/>
          </a:bodyPr>
          <a:lstStyle/>
          <a:p>
            <a:r>
              <a:rPr lang="en-GB" dirty="0" smtClean="0"/>
              <a:t>KS1 – provide the table and key labels, with the expectation that children complete the gaps.</a:t>
            </a:r>
            <a:endParaRPr lang="en-GB" dirty="0"/>
          </a:p>
        </p:txBody>
      </p:sp>
    </p:spTree>
    <p:extLst>
      <p:ext uri="{BB962C8B-B14F-4D97-AF65-F5344CB8AC3E}">
        <p14:creationId xmlns:p14="http://schemas.microsoft.com/office/powerpoint/2010/main" val="17736606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TotalTime>
  <Words>650</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Science at Banwell  </vt:lpstr>
      <vt:lpstr>Required practicals</vt:lpstr>
      <vt:lpstr>Recording practical work</vt:lpstr>
      <vt:lpstr>PowerPoint Presentation</vt:lpstr>
      <vt:lpstr>PowerPoint Presentation</vt:lpstr>
      <vt:lpstr>PowerPoint Presentation</vt:lpstr>
      <vt:lpstr>PowerPoint Presentation</vt:lpstr>
      <vt:lpstr>Examples of tables of results:</vt:lpstr>
      <vt:lpstr>Examples of tables of results:</vt:lpstr>
      <vt:lpstr>Examples of  observations</vt:lpstr>
      <vt:lpstr>Examples of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Banwell</dc:title>
  <dc:creator>Paul Davis</dc:creator>
  <cp:lastModifiedBy>Paul Davis</cp:lastModifiedBy>
  <cp:revision>10</cp:revision>
  <dcterms:created xsi:type="dcterms:W3CDTF">2022-06-19T11:36:48Z</dcterms:created>
  <dcterms:modified xsi:type="dcterms:W3CDTF">2022-06-23T13:10:32Z</dcterms:modified>
</cp:coreProperties>
</file>